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2"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0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Лист1!$B$1</c:f>
              <c:strCache>
                <c:ptCount val="1"/>
                <c:pt idx="0">
                  <c:v>Столбец1</c:v>
                </c:pt>
              </c:strCache>
            </c:strRef>
          </c:tx>
          <c:dLbls>
            <c:showVal val="1"/>
          </c:dLbls>
          <c:cat>
            <c:strRef>
              <c:f>Лист1!$A$2:$A$6</c:f>
              <c:strCache>
                <c:ptCount val="5"/>
                <c:pt idx="0">
                  <c:v>объяснит</c:v>
                </c:pt>
                <c:pt idx="1">
                  <c:v>не выслушает, поставит "2"</c:v>
                </c:pt>
                <c:pt idx="2">
                  <c:v>переделаю в классе</c:v>
                </c:pt>
                <c:pt idx="3">
                  <c:v>будет ругать</c:v>
                </c:pt>
                <c:pt idx="4">
                  <c:v>смотря,к кому из учителей обратиться</c:v>
                </c:pt>
              </c:strCache>
            </c:strRef>
          </c:cat>
          <c:val>
            <c:numRef>
              <c:f>Лист1!$B$2:$B$6</c:f>
              <c:numCache>
                <c:formatCode>0%</c:formatCode>
                <c:ptCount val="5"/>
                <c:pt idx="0">
                  <c:v>0.43000000000000005</c:v>
                </c:pt>
                <c:pt idx="1">
                  <c:v>0.23</c:v>
                </c:pt>
                <c:pt idx="2">
                  <c:v>0.12000000000000001</c:v>
                </c:pt>
                <c:pt idx="3">
                  <c:v>0.12000000000000001</c:v>
                </c:pt>
                <c:pt idx="4">
                  <c:v>0.1</c:v>
                </c:pt>
              </c:numCache>
            </c:numRef>
          </c:val>
        </c:ser>
        <c:axId val="82069376"/>
        <c:axId val="87112704"/>
      </c:barChart>
      <c:catAx>
        <c:axId val="82069376"/>
        <c:scaling>
          <c:orientation val="minMax"/>
        </c:scaling>
        <c:axPos val="b"/>
        <c:tickLblPos val="nextTo"/>
        <c:txPr>
          <a:bodyPr/>
          <a:lstStyle/>
          <a:p>
            <a:pPr>
              <a:defRPr sz="1100"/>
            </a:pPr>
            <a:endParaRPr lang="ru-RU"/>
          </a:p>
        </c:txPr>
        <c:crossAx val="87112704"/>
        <c:crosses val="autoZero"/>
        <c:auto val="1"/>
        <c:lblAlgn val="ctr"/>
        <c:lblOffset val="100"/>
      </c:catAx>
      <c:valAx>
        <c:axId val="87112704"/>
        <c:scaling>
          <c:orientation val="minMax"/>
        </c:scaling>
        <c:axPos val="l"/>
        <c:numFmt formatCode="0%" sourceLinked="1"/>
        <c:tickLblPos val="nextTo"/>
        <c:crossAx val="82069376"/>
        <c:crosses val="autoZero"/>
        <c:crossBetween val="between"/>
      </c:valAx>
    </c:plotArea>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14.05.2017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14.05.2017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14.05.2017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14.05.2017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14.05.2017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14.05.2017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14.05.2017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14.05.2017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14.05.2017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14.05.2017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700808"/>
            <a:ext cx="8458200" cy="1222375"/>
          </a:xfrm>
        </p:spPr>
        <p:txBody>
          <a:bodyPr>
            <a:normAutofit fontScale="90000"/>
          </a:bodyPr>
          <a:lstStyle/>
          <a:p>
            <a:pPr algn="ctr"/>
            <a:r>
              <a:rPr lang="ru-RU" dirty="0" smtClean="0"/>
              <a:t>Итоги анкетирование родителей (законных представителей) по </a:t>
            </a:r>
            <a:r>
              <a:rPr lang="ru-RU" dirty="0" smtClean="0"/>
              <a:t>вопросу</a:t>
            </a:r>
            <a:br>
              <a:rPr lang="ru-RU" dirty="0" smtClean="0"/>
            </a:br>
            <a:r>
              <a:rPr lang="ru-RU" dirty="0" smtClean="0"/>
              <a:t>выполнения домашних заданий</a:t>
            </a:r>
            <a:r>
              <a:rPr lang="ru-RU" dirty="0" smtClean="0"/>
              <a:t> </a:t>
            </a:r>
            <a:r>
              <a:rPr lang="ru-RU" dirty="0" smtClean="0"/>
              <a:t/>
            </a:r>
            <a:br>
              <a:rPr lang="ru-RU" dirty="0" smtClean="0"/>
            </a:br>
            <a:endParaRPr lang="ru-RU" dirty="0"/>
          </a:p>
        </p:txBody>
      </p:sp>
      <p:sp>
        <p:nvSpPr>
          <p:cNvPr id="3" name="Подзаголовок 2"/>
          <p:cNvSpPr>
            <a:spLocks noGrp="1"/>
          </p:cNvSpPr>
          <p:nvPr>
            <p:ph type="subTitle" idx="1"/>
          </p:nvPr>
        </p:nvSpPr>
        <p:spPr>
          <a:xfrm>
            <a:off x="971600" y="5445224"/>
            <a:ext cx="7056784" cy="838944"/>
          </a:xfrm>
        </p:spPr>
        <p:txBody>
          <a:bodyPr>
            <a:normAutofit/>
          </a:bodyPr>
          <a:lstStyle/>
          <a:p>
            <a:pPr algn="ctr"/>
            <a:r>
              <a:rPr lang="ru-RU" sz="2000" b="1" dirty="0" smtClean="0">
                <a:solidFill>
                  <a:schemeClr val="tx1"/>
                </a:solidFill>
              </a:rPr>
              <a:t>МАОУ «Средняя школа №5»</a:t>
            </a:r>
          </a:p>
          <a:p>
            <a:pPr algn="ctr"/>
            <a:r>
              <a:rPr lang="ru-RU" sz="2000" b="1" dirty="0" smtClean="0">
                <a:solidFill>
                  <a:schemeClr val="tx1"/>
                </a:solidFill>
              </a:rPr>
              <a:t>15 мая 2017г.</a:t>
            </a:r>
            <a:endParaRPr lang="ru-RU" sz="20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323528" y="260648"/>
            <a:ext cx="8686800" cy="838200"/>
          </a:xfrm>
        </p:spPr>
        <p:txBody>
          <a:bodyPr/>
          <a:lstStyle/>
          <a:p>
            <a:pPr algn="ctr"/>
            <a:r>
              <a:rPr lang="ru-RU" dirty="0" smtClean="0"/>
              <a:t>Всего респондентов -325 чел.</a:t>
            </a:r>
            <a:endParaRPr lang="ru-RU" dirty="0"/>
          </a:p>
        </p:txBody>
      </p:sp>
      <p:pic>
        <p:nvPicPr>
          <p:cNvPr id="6146" name="Picture 2"/>
          <p:cNvPicPr>
            <a:picLocks noChangeAspect="1" noChangeArrowheads="1"/>
          </p:cNvPicPr>
          <p:nvPr/>
        </p:nvPicPr>
        <p:blipFill>
          <a:blip r:embed="rId2" cstate="print"/>
          <a:srcRect l="29623" t="20829" r="29872" b="45834"/>
          <a:stretch>
            <a:fillRect/>
          </a:stretch>
        </p:blipFill>
        <p:spPr bwMode="auto">
          <a:xfrm>
            <a:off x="179511" y="1196752"/>
            <a:ext cx="5599343" cy="2592288"/>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29623" t="54166" r="29872" b="8497"/>
          <a:stretch>
            <a:fillRect/>
          </a:stretch>
        </p:blipFill>
        <p:spPr bwMode="auto">
          <a:xfrm>
            <a:off x="3419872" y="3869048"/>
            <a:ext cx="5400601" cy="28003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8873" t="27496" r="26122" b="36500"/>
          <a:stretch>
            <a:fillRect/>
          </a:stretch>
        </p:blipFill>
        <p:spPr bwMode="auto">
          <a:xfrm>
            <a:off x="107504" y="260648"/>
            <a:ext cx="7040782" cy="3168352"/>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28873" t="64833" r="26122" b="3163"/>
          <a:stretch>
            <a:fillRect/>
          </a:stretch>
        </p:blipFill>
        <p:spPr bwMode="auto">
          <a:xfrm>
            <a:off x="2051720" y="3717032"/>
            <a:ext cx="6840760" cy="28083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30238" t="23277" r="28976" b="42969"/>
          <a:stretch>
            <a:fillRect/>
          </a:stretch>
        </p:blipFill>
        <p:spPr bwMode="auto">
          <a:xfrm>
            <a:off x="179512" y="332655"/>
            <a:ext cx="6192688" cy="2882803"/>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30238" t="58281" r="28976" b="2965"/>
          <a:stretch>
            <a:fillRect/>
          </a:stretch>
        </p:blipFill>
        <p:spPr bwMode="auto">
          <a:xfrm>
            <a:off x="3152745" y="3501008"/>
            <a:ext cx="5523711" cy="295232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29178" t="20777" r="28630" b="46719"/>
          <a:stretch>
            <a:fillRect/>
          </a:stretch>
        </p:blipFill>
        <p:spPr bwMode="auto">
          <a:xfrm>
            <a:off x="179511" y="188640"/>
            <a:ext cx="6646893" cy="2880320"/>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29178" t="53281" r="28630" b="11715"/>
          <a:stretch>
            <a:fillRect/>
          </a:stretch>
        </p:blipFill>
        <p:spPr bwMode="auto">
          <a:xfrm>
            <a:off x="2555776" y="3429000"/>
            <a:ext cx="6326417" cy="295232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29447" t="21908" r="30181" b="39264"/>
          <a:stretch>
            <a:fillRect/>
          </a:stretch>
        </p:blipFill>
        <p:spPr bwMode="auto">
          <a:xfrm>
            <a:off x="1835696" y="260648"/>
            <a:ext cx="5400600" cy="2921636"/>
          </a:xfrm>
          <a:prstGeom prst="rect">
            <a:avLst/>
          </a:prstGeom>
          <a:noFill/>
          <a:ln w="9525">
            <a:noFill/>
            <a:miter lim="800000"/>
            <a:headEnd/>
            <a:tailEnd/>
          </a:ln>
        </p:spPr>
      </p:pic>
      <p:sp>
        <p:nvSpPr>
          <p:cNvPr id="3" name="TextBox 2"/>
          <p:cNvSpPr txBox="1"/>
          <p:nvPr/>
        </p:nvSpPr>
        <p:spPr>
          <a:xfrm>
            <a:off x="683568" y="3573016"/>
            <a:ext cx="7488832" cy="646331"/>
          </a:xfrm>
          <a:prstGeom prst="rect">
            <a:avLst/>
          </a:prstGeom>
          <a:noFill/>
        </p:spPr>
        <p:txBody>
          <a:bodyPr wrap="square" rtlCol="0">
            <a:spAutoFit/>
          </a:bodyPr>
          <a:lstStyle/>
          <a:p>
            <a:pPr algn="ctr"/>
            <a:r>
              <a:rPr lang="ru-RU" b="1" smtClean="0"/>
              <a:t>Если ты не выполнил домашнее задание потому, что не понял его, как поступит учитель, если ты ему это объяснишь?</a:t>
            </a:r>
            <a:endParaRPr lang="ru-RU" b="1"/>
          </a:p>
        </p:txBody>
      </p:sp>
      <p:graphicFrame>
        <p:nvGraphicFramePr>
          <p:cNvPr id="4" name="Диаграмма 3"/>
          <p:cNvGraphicFramePr/>
          <p:nvPr/>
        </p:nvGraphicFramePr>
        <p:xfrm>
          <a:off x="395536" y="4234160"/>
          <a:ext cx="8208912" cy="23631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29881" t="19527" r="30935" b="48511"/>
          <a:stretch>
            <a:fillRect/>
          </a:stretch>
        </p:blipFill>
        <p:spPr bwMode="auto">
          <a:xfrm>
            <a:off x="179512" y="332656"/>
            <a:ext cx="7376204" cy="3384377"/>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29881" t="53947" r="28630" b="14091"/>
          <a:stretch>
            <a:fillRect/>
          </a:stretch>
        </p:blipFill>
        <p:spPr bwMode="auto">
          <a:xfrm>
            <a:off x="2339752" y="3861048"/>
            <a:ext cx="6480720" cy="2808312"/>
          </a:xfrm>
          <a:prstGeom prst="rect">
            <a:avLst/>
          </a:prstGeom>
          <a:noFill/>
          <a:ln w="9525">
            <a:noFill/>
            <a:miter lim="800000"/>
            <a:headEnd/>
            <a:tailEnd/>
          </a:ln>
        </p:spPr>
      </p:pic>
      <p:sp>
        <p:nvSpPr>
          <p:cNvPr id="4" name="Прямоугольник 3"/>
          <p:cNvSpPr/>
          <p:nvPr/>
        </p:nvSpPr>
        <p:spPr>
          <a:xfrm>
            <a:off x="6156176" y="4941168"/>
            <a:ext cx="79208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23528" y="18864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Выводы и предложения по итогам анкетирования:</a:t>
            </a:r>
            <a:endParaRPr kumimoji="0" lang="ru-RU" sz="18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TextBox 2"/>
          <p:cNvSpPr txBox="1"/>
          <p:nvPr/>
        </p:nvSpPr>
        <p:spPr>
          <a:xfrm>
            <a:off x="467544" y="1268760"/>
            <a:ext cx="8424936" cy="4524315"/>
          </a:xfrm>
          <a:prstGeom prst="rect">
            <a:avLst/>
          </a:prstGeom>
          <a:noFill/>
        </p:spPr>
        <p:txBody>
          <a:bodyPr wrap="square" rtlCol="0">
            <a:spAutoFit/>
          </a:bodyPr>
          <a:lstStyle/>
          <a:p>
            <a:r>
              <a:rPr lang="ru-RU" sz="1600" dirty="0" smtClean="0"/>
              <a:t>1.Принять к сведению информацию об итогах анкетирования и использовать ее в работе.</a:t>
            </a:r>
          </a:p>
          <a:p>
            <a:r>
              <a:rPr lang="ru-RU" sz="1600" dirty="0" smtClean="0"/>
              <a:t>2.Учитывать объем домашних заданий. </a:t>
            </a:r>
            <a:r>
              <a:rPr lang="ru-RU" sz="1600" dirty="0" smtClean="0"/>
              <a:t>Ф</a:t>
            </a:r>
            <a:r>
              <a:rPr lang="ru-RU" sz="1600" dirty="0" smtClean="0"/>
              <a:t>орма домашних заданий должна быть разнообразна (творческие задания , </a:t>
            </a:r>
            <a:r>
              <a:rPr lang="ru-RU" sz="1600" dirty="0" smtClean="0"/>
              <a:t>задания</a:t>
            </a:r>
            <a:r>
              <a:rPr lang="ru-RU" sz="1600" dirty="0" smtClean="0"/>
              <a:t> на смекалку  и др.) и посильна возрасту ребенка.</a:t>
            </a:r>
          </a:p>
          <a:p>
            <a:r>
              <a:rPr lang="ru-RU" sz="1600" dirty="0" smtClean="0"/>
              <a:t>3.Проводить разъяснительную работу по выполнению домашних заданий во время урока (на последнем этапе).</a:t>
            </a:r>
          </a:p>
          <a:p>
            <a:r>
              <a:rPr lang="ru-RU" sz="1600" dirty="0" smtClean="0"/>
              <a:t>4.Проводить индивидуальную работу по разъяснению домашних заданий учащимся, испытывающим трудности в обучении (во время перемен).</a:t>
            </a:r>
          </a:p>
          <a:p>
            <a:r>
              <a:rPr lang="ru-RU" sz="1600" dirty="0" smtClean="0"/>
              <a:t>5.Следить за записью домашних заданий в дневниках.</a:t>
            </a:r>
          </a:p>
          <a:p>
            <a:r>
              <a:rPr lang="ru-RU" sz="1600" dirty="0" smtClean="0"/>
              <a:t>6.Записи </a:t>
            </a:r>
            <a:r>
              <a:rPr lang="ru-RU" sz="1600" dirty="0" err="1" smtClean="0"/>
              <a:t>д.з.в</a:t>
            </a:r>
            <a:r>
              <a:rPr lang="ru-RU" sz="1600" dirty="0" smtClean="0"/>
              <a:t> электронных журнал делать более подробно (запись должна быть актуальна, т.е. день в день).</a:t>
            </a:r>
          </a:p>
          <a:p>
            <a:r>
              <a:rPr lang="ru-RU" sz="1600" dirty="0" smtClean="0"/>
              <a:t>7. Учителям начальных классов, русского языка, математики, иностранного языка обратить особое внимание на количество домашних заданий учащихся, на дозировку и разъяснение </a:t>
            </a:r>
            <a:r>
              <a:rPr lang="ru-RU" sz="1600" dirty="0" err="1" smtClean="0"/>
              <a:t>д.з</a:t>
            </a:r>
            <a:r>
              <a:rPr lang="ru-RU" sz="1600" dirty="0" smtClean="0"/>
              <a:t>., на их посильность, как во время урока, так и в записях в ЭЖ.</a:t>
            </a:r>
          </a:p>
          <a:p>
            <a:r>
              <a:rPr lang="ru-RU" sz="1600" dirty="0" smtClean="0"/>
              <a:t>8. Учитывать рост индивидуальных достижений «трудных» обучающихся при проверке </a:t>
            </a:r>
            <a:r>
              <a:rPr lang="ru-RU" sz="1600" dirty="0" err="1" smtClean="0"/>
              <a:t>д.з</a:t>
            </a:r>
            <a:r>
              <a:rPr lang="ru-RU" sz="1600" dirty="0" smtClean="0"/>
              <a:t>.</a:t>
            </a:r>
          </a:p>
          <a:p>
            <a:r>
              <a:rPr lang="ru-RU" sz="1600" dirty="0" smtClean="0"/>
              <a:t>9.Провести повторный мониторинг обучающихся и родителей в декабре 2017г. с целью выявления динамики работы в данном направлении.</a:t>
            </a:r>
          </a:p>
          <a:p>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Всего респондентов -399 чел.</a:t>
            </a:r>
            <a:endParaRPr lang="ru-RU" dirty="0"/>
          </a:p>
        </p:txBody>
      </p:sp>
      <p:pic>
        <p:nvPicPr>
          <p:cNvPr id="1026" name="Picture 2"/>
          <p:cNvPicPr>
            <a:picLocks noChangeAspect="1" noChangeArrowheads="1"/>
          </p:cNvPicPr>
          <p:nvPr/>
        </p:nvPicPr>
        <p:blipFill>
          <a:blip r:embed="rId2" cstate="print"/>
          <a:srcRect l="31403" t="26670" r="29218" b="39993"/>
          <a:stretch>
            <a:fillRect/>
          </a:stretch>
        </p:blipFill>
        <p:spPr bwMode="auto">
          <a:xfrm>
            <a:off x="323528" y="1412776"/>
            <a:ext cx="4838938" cy="2304256"/>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31403" t="60007" r="22654" b="8323"/>
          <a:stretch>
            <a:fillRect/>
          </a:stretch>
        </p:blipFill>
        <p:spPr bwMode="auto">
          <a:xfrm>
            <a:off x="2411760" y="4005064"/>
            <a:ext cx="6048672" cy="25922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1503" t="25336" r="18241" b="39994"/>
          <a:stretch>
            <a:fillRect/>
          </a:stretch>
        </p:blipFill>
        <p:spPr bwMode="auto">
          <a:xfrm>
            <a:off x="179512" y="332656"/>
            <a:ext cx="8712968" cy="3525168"/>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21752" t="57340" r="21241" b="10657"/>
          <a:stretch>
            <a:fillRect/>
          </a:stretch>
        </p:blipFill>
        <p:spPr bwMode="auto">
          <a:xfrm>
            <a:off x="467544" y="4077072"/>
            <a:ext cx="7848872" cy="255059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9253" t="22669" r="25742" b="39994"/>
          <a:stretch>
            <a:fillRect/>
          </a:stretch>
        </p:blipFill>
        <p:spPr bwMode="auto">
          <a:xfrm>
            <a:off x="683568" y="188640"/>
            <a:ext cx="7344816" cy="2736304"/>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29253" t="60006" r="25742" b="5323"/>
          <a:stretch>
            <a:fillRect/>
          </a:stretch>
        </p:blipFill>
        <p:spPr bwMode="auto">
          <a:xfrm>
            <a:off x="683568" y="3116965"/>
            <a:ext cx="7366972" cy="319235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29881" t="24498" r="30036" b="43187"/>
          <a:stretch>
            <a:fillRect/>
          </a:stretch>
        </p:blipFill>
        <p:spPr bwMode="auto">
          <a:xfrm>
            <a:off x="107503" y="260648"/>
            <a:ext cx="6351475" cy="288032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29881" t="60956" r="30036" b="8387"/>
          <a:stretch>
            <a:fillRect/>
          </a:stretch>
        </p:blipFill>
        <p:spPr bwMode="auto">
          <a:xfrm>
            <a:off x="2339752" y="3284984"/>
            <a:ext cx="6624736" cy="30243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9178" t="20777" r="29333" b="45469"/>
          <a:stretch>
            <a:fillRect/>
          </a:stretch>
        </p:blipFill>
        <p:spPr bwMode="auto">
          <a:xfrm>
            <a:off x="179512" y="188640"/>
            <a:ext cx="7710190" cy="3528392"/>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29178" t="53280" r="29333" b="11716"/>
          <a:stretch>
            <a:fillRect/>
          </a:stretch>
        </p:blipFill>
        <p:spPr bwMode="auto">
          <a:xfrm>
            <a:off x="2627784" y="3861048"/>
            <a:ext cx="6120680" cy="290472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686800" cy="838200"/>
          </a:xfrm>
        </p:spPr>
        <p:txBody>
          <a:bodyPr>
            <a:noAutofit/>
          </a:bodyPr>
          <a:lstStyle/>
          <a:p>
            <a:pPr algn="ctr"/>
            <a:r>
              <a:rPr lang="ru-RU" sz="1800" dirty="0" smtClean="0"/>
              <a:t> Ваши пожелания и предложения по организации домашних заданий школьников</a:t>
            </a:r>
            <a:endParaRPr lang="ru-RU" sz="1800" dirty="0"/>
          </a:p>
        </p:txBody>
      </p:sp>
      <p:sp>
        <p:nvSpPr>
          <p:cNvPr id="3" name="Содержимое 2"/>
          <p:cNvSpPr>
            <a:spLocks noGrp="1"/>
          </p:cNvSpPr>
          <p:nvPr>
            <p:ph idx="1"/>
          </p:nvPr>
        </p:nvSpPr>
        <p:spPr>
          <a:xfrm>
            <a:off x="304800" y="1554162"/>
            <a:ext cx="8686800" cy="4827166"/>
          </a:xfrm>
        </p:spPr>
        <p:txBody>
          <a:bodyPr>
            <a:noAutofit/>
          </a:bodyPr>
          <a:lstStyle/>
          <a:p>
            <a:r>
              <a:rPr lang="ru-RU" sz="1100" dirty="0" smtClean="0"/>
              <a:t>Все устраивает</a:t>
            </a:r>
          </a:p>
          <a:p>
            <a:r>
              <a:rPr lang="ru-RU" sz="1100" dirty="0" smtClean="0"/>
              <a:t>Затрудняюсь ответить</a:t>
            </a:r>
          </a:p>
          <a:p>
            <a:r>
              <a:rPr lang="ru-RU" sz="1100" dirty="0" smtClean="0"/>
              <a:t>Объём домашних заданий нужно уменьшить, т.к. дополнительное образование страдает от этого. Нагрузки очень большие.</a:t>
            </a:r>
          </a:p>
          <a:p>
            <a:r>
              <a:rPr lang="ru-RU" sz="1100" dirty="0" smtClean="0"/>
              <a:t>Задавайте меньше домой </a:t>
            </a:r>
          </a:p>
          <a:p>
            <a:r>
              <a:rPr lang="ru-RU" sz="1100" dirty="0" smtClean="0"/>
              <a:t>Пусть учителя адекватно реагируют на просьбу " я не понял, можно уточнить«</a:t>
            </a:r>
          </a:p>
          <a:p>
            <a:r>
              <a:rPr lang="ru-RU" sz="1100" dirty="0" smtClean="0"/>
              <a:t>Пускай учитель , объясняет, а то у учителя время нет объяснить ребенку то или иное задание </a:t>
            </a:r>
          </a:p>
          <a:p>
            <a:r>
              <a:rPr lang="ru-RU" sz="1100" dirty="0" smtClean="0"/>
              <a:t>Очень много заданий на выходных и праздники </a:t>
            </a:r>
          </a:p>
          <a:p>
            <a:r>
              <a:rPr lang="ru-RU" sz="1100" dirty="0" smtClean="0"/>
              <a:t>Загружать в допустимых пределах</a:t>
            </a:r>
          </a:p>
          <a:p>
            <a:r>
              <a:rPr lang="ru-RU" sz="1100" dirty="0" smtClean="0"/>
              <a:t>Достоверность данных в электронных дневниках </a:t>
            </a:r>
          </a:p>
          <a:p>
            <a:r>
              <a:rPr lang="ru-RU" sz="1100" dirty="0" smtClean="0"/>
              <a:t>Чтобы меньше задавали на выходные и каникулы, т.к. детям некогда отдыхать. И не задавали на самостоятельное изучение домой, если в классе материал не пройден, т.к. приходится всю информацию искать в интернете, чтобы объяснить ребенку. Мы родители, а не учителя, можем донести ее не правильно, и ребенок начинает путаться.</a:t>
            </a:r>
          </a:p>
          <a:p>
            <a:r>
              <a:rPr lang="ru-RU" sz="1100" dirty="0" smtClean="0"/>
              <a:t>Учитель-предметник должен помнить, что его предмет не единственный который изучает ребенок. </a:t>
            </a:r>
          </a:p>
          <a:p>
            <a:r>
              <a:rPr lang="ru-RU" sz="1100" dirty="0" smtClean="0"/>
              <a:t>На каникулах детям старшего возраста задавать меньше, должно оставаться время на хобби и отдых.</a:t>
            </a:r>
          </a:p>
          <a:p>
            <a:r>
              <a:rPr lang="ru-RU" sz="1100" dirty="0" smtClean="0"/>
              <a:t>Домашнюю работу выполнять в школе</a:t>
            </a:r>
          </a:p>
          <a:p>
            <a:r>
              <a:rPr lang="ru-RU" sz="1100" dirty="0" smtClean="0"/>
              <a:t>Писать домашние задания в дневник</a:t>
            </a:r>
          </a:p>
          <a:p>
            <a:r>
              <a:rPr lang="ru-RU" sz="1100" dirty="0" smtClean="0"/>
              <a:t>В принципе все хорошо, и все устраивает, дело не в </a:t>
            </a:r>
            <a:r>
              <a:rPr lang="ru-RU" sz="1100" dirty="0" err="1" smtClean="0"/>
              <a:t>учителях,а</a:t>
            </a:r>
            <a:r>
              <a:rPr lang="ru-RU" sz="1100" dirty="0" smtClean="0"/>
              <a:t> </a:t>
            </a:r>
            <a:r>
              <a:rPr lang="ru-RU" sz="1100" dirty="0" err="1" smtClean="0"/>
              <a:t>в</a:t>
            </a:r>
            <a:r>
              <a:rPr lang="ru-RU" sz="1100" dirty="0" smtClean="0"/>
              <a:t> учениках которые не всегда слышат </a:t>
            </a:r>
            <a:r>
              <a:rPr lang="ru-RU" sz="1100" dirty="0" err="1" smtClean="0"/>
              <a:t>учетелей</a:t>
            </a:r>
            <a:r>
              <a:rPr lang="ru-RU" sz="1100" dirty="0" smtClean="0"/>
              <a:t>....</a:t>
            </a:r>
          </a:p>
          <a:p>
            <a:r>
              <a:rPr lang="ru-RU" sz="1100" dirty="0" smtClean="0"/>
              <a:t>Бывает слишком много заданий по основным предметам, плюс задают по музыке, технологии. Не всегда ребёнок сам может выполнить задание. </a:t>
            </a:r>
          </a:p>
          <a:p>
            <a:r>
              <a:rPr lang="ru-RU" sz="1100" dirty="0" smtClean="0"/>
              <a:t>Очень большой объем дом. заданий по математике, не всегда, но... Иногда 18-40 номеров в </a:t>
            </a:r>
            <a:r>
              <a:rPr lang="ru-RU" sz="1100" dirty="0" err="1" smtClean="0"/>
              <a:t>тетраде</a:t>
            </a:r>
            <a:r>
              <a:rPr lang="ru-RU" sz="1100" dirty="0" smtClean="0"/>
              <a:t> на печатной основе. Задания на каникулы по тому же предмету - несколько разделов.</a:t>
            </a:r>
          </a:p>
          <a:p>
            <a:r>
              <a:rPr lang="ru-RU" sz="1100" dirty="0" smtClean="0"/>
              <a:t>Чтоб не отменили бумажные дневники</a:t>
            </a:r>
          </a:p>
          <a:p>
            <a:r>
              <a:rPr lang="ru-RU" sz="1100" dirty="0" smtClean="0"/>
              <a:t>Не задавать домашнее задание по не пройденным темам!</a:t>
            </a:r>
          </a:p>
          <a:p>
            <a:r>
              <a:rPr lang="ru-RU" sz="1100" dirty="0" smtClean="0"/>
              <a:t>Проверять записи домашних заданий в дневнике. Часто ребенок не записывает </a:t>
            </a:r>
            <a:r>
              <a:rPr lang="ru-RU" sz="1100" dirty="0" err="1" smtClean="0"/>
              <a:t>д</a:t>
            </a:r>
            <a:r>
              <a:rPr lang="ru-RU" sz="1100" dirty="0" smtClean="0"/>
              <a:t>/</a:t>
            </a:r>
            <a:r>
              <a:rPr lang="ru-RU" sz="1100" dirty="0" err="1" smtClean="0"/>
              <a:t>з</a:t>
            </a:r>
            <a:endParaRPr lang="ru-RU" sz="1100" dirty="0" smtClean="0"/>
          </a:p>
          <a:p>
            <a:endParaRPr lang="ru-RU"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686800" cy="838200"/>
          </a:xfrm>
        </p:spPr>
        <p:txBody>
          <a:bodyPr>
            <a:noAutofit/>
          </a:bodyPr>
          <a:lstStyle/>
          <a:p>
            <a:pPr algn="ctr"/>
            <a:r>
              <a:rPr lang="ru-RU" sz="1800" dirty="0" smtClean="0"/>
              <a:t> Ваши пожелания и предложения по организации домашних заданий школьников</a:t>
            </a:r>
            <a:endParaRPr lang="ru-RU" sz="1800" dirty="0"/>
          </a:p>
        </p:txBody>
      </p:sp>
      <p:sp>
        <p:nvSpPr>
          <p:cNvPr id="3" name="Содержимое 2"/>
          <p:cNvSpPr>
            <a:spLocks noGrp="1"/>
          </p:cNvSpPr>
          <p:nvPr>
            <p:ph idx="1"/>
          </p:nvPr>
        </p:nvSpPr>
        <p:spPr/>
        <p:txBody>
          <a:bodyPr>
            <a:normAutofit fontScale="32500" lnSpcReduction="20000"/>
          </a:bodyPr>
          <a:lstStyle/>
          <a:p>
            <a:r>
              <a:rPr lang="ru-RU" dirty="0" smtClean="0"/>
              <a:t>Не использовать учителями красную пасту при проверке тетрадей!!!</a:t>
            </a:r>
          </a:p>
          <a:p>
            <a:r>
              <a:rPr lang="ru-RU" dirty="0" smtClean="0"/>
              <a:t>Уделять больше внимания способным, но отстающим ученикам, а не отличникам! Учитывать особенности психологии подростков!</a:t>
            </a:r>
          </a:p>
          <a:p>
            <a:r>
              <a:rPr lang="ru-RU" b="1" dirty="0" smtClean="0"/>
              <a:t>Хотелось бы поделиться некоторыми мыслями о нашем образовании. Положение катастрофическое. Объём домашнего задания очень большой, по чтению и окружающему миру задают много письменных работы и рисунков, у детей совсем нет времени на досуг и отдых. Считаю что на выходные заданий быть не должно, так как дети </a:t>
            </a:r>
            <a:r>
              <a:rPr lang="ru-RU" b="1" dirty="0" err="1" smtClean="0"/>
              <a:t>загруженны</a:t>
            </a:r>
            <a:r>
              <a:rPr lang="ru-RU" b="1" dirty="0" smtClean="0"/>
              <a:t> среди недели. У ребёнка, который учится во вторую смену и посещает спортивные секции нет времени на отдых . Материал школьной программы преподавателем отрабатывается не в полном объёме, приходится дополнительно объяснять и показывать на примерах. В школе количество контрольных и самостоятельных работ превышает время объяснения материала. Складывается впечатление, что мы перешли на самообразование, а школу посещаем только для того, чтобы педагог оценил, правильно ли родители доносят школьную программу ребёнку. Преподаватели перестали по настоящему работать и давать знания детям. Сегодняшнее поколение детей хотят знать, даже больше, чем мы в своё время, но преподаватели не спешат с дополнительными занятиями. Хорошо бы вернуть практику продлённого дня, выполнять заданные уроки на дополнительных часах. Преподаватели абсолютно не заинтересованы в успеваемости своих учеников, с первых дней засыпают двойками без права пересдачи и не задумываются, что ребёнок не понимает оценочной системы. Вместо двоек детям надо дополнительно объяснить тему, которую они не усвоили. Очень много всяких тестов и контрольных, абсолютно отнимающих время обучения. Вот и пропадает интерес к учебе, и подавляется в начальной школе, и нет желания . Приходится нанимать репетиторов и оплачивать их услуги, а репетиторы всё те же учителя, которые в школе знания качественно давать не хотят. И не каждый семейный бюджет может себе позволить такие расходы. С катастрофической нехваткой времени встаёт вопрос продолжать ли посещать спортивные секции или заниматься только школой. Это конечно хорошо что зарплаты учителям растут, но неплохо было бы оплачивать их работу по шкале успеваемости учеников. Нужно менять систему образования и прислушиваться к мнению родителей и детей, уж очень больная тема . Очень многое зависит от этой системы, и психической здоровье ребёнка и эмоциональный климат в семье, и доверительные отношения с родителями.</a:t>
            </a:r>
          </a:p>
          <a:p>
            <a:r>
              <a:rPr lang="ru-RU" dirty="0" smtClean="0"/>
              <a:t>Мои пожелания чтобы все школьники хорошо учились и старались в домашних заданиях.</a:t>
            </a:r>
          </a:p>
          <a:p>
            <a:r>
              <a:rPr lang="ru-RU" dirty="0" smtClean="0"/>
              <a:t>Ребенок не всегда знает домашнее задание, с электронным дневником частые </a:t>
            </a:r>
            <a:r>
              <a:rPr lang="ru-RU" dirty="0" err="1" smtClean="0"/>
              <a:t>проблемы,приходится</a:t>
            </a:r>
            <a:r>
              <a:rPr lang="ru-RU" dirty="0" smtClean="0"/>
              <a:t> звонить кому-нибудь. Предложение: хотелось бы получать домашнее задание на электронную почту или по СМС.</a:t>
            </a:r>
          </a:p>
          <a:p>
            <a:r>
              <a:rPr lang="ru-RU" dirty="0" smtClean="0"/>
              <a:t>Контролировать процесс записывания домашнего задания учеником в бумажный дневник целесообразно со стороны учителя</a:t>
            </a:r>
          </a:p>
          <a:p>
            <a:r>
              <a:rPr lang="ru-RU" dirty="0" smtClean="0"/>
              <a:t>Чтоб не увеличивали </a:t>
            </a:r>
            <a:r>
              <a:rPr lang="ru-RU" dirty="0" err="1" smtClean="0"/>
              <a:t>дом.задания</a:t>
            </a:r>
            <a:r>
              <a:rPr lang="ru-RU" dirty="0" smtClean="0"/>
              <a:t> за поведение. По нормативам нужно.</a:t>
            </a:r>
          </a:p>
          <a:p>
            <a:r>
              <a:rPr lang="ru-RU" dirty="0" smtClean="0"/>
              <a:t>Наиболее точно отражать в </a:t>
            </a:r>
            <a:r>
              <a:rPr lang="ru-RU" dirty="0" smtClean="0"/>
              <a:t>электронном </a:t>
            </a:r>
            <a:r>
              <a:rPr lang="ru-RU" dirty="0" smtClean="0"/>
              <a:t>дневнике </a:t>
            </a:r>
            <a:r>
              <a:rPr lang="ru-RU" dirty="0" err="1" smtClean="0"/>
              <a:t>д.з</a:t>
            </a:r>
            <a:r>
              <a:rPr lang="ru-RU" dirty="0" smtClean="0"/>
              <a:t>.</a:t>
            </a:r>
          </a:p>
          <a:p>
            <a:r>
              <a:rPr lang="ru-RU" dirty="0" smtClean="0"/>
              <a:t>Больше свободного времени хотелось бы чтоб у детей было. </a:t>
            </a:r>
          </a:p>
          <a:p>
            <a:r>
              <a:rPr lang="ru-RU" dirty="0" smtClean="0"/>
              <a:t>Постоянные </a:t>
            </a:r>
            <a:r>
              <a:rPr lang="ru-RU" dirty="0" smtClean="0"/>
              <a:t>сбои в работе </a:t>
            </a:r>
            <a:r>
              <a:rPr lang="ru-RU" dirty="0" err="1" smtClean="0"/>
              <a:t>эл</a:t>
            </a:r>
            <a:r>
              <a:rPr lang="ru-RU" dirty="0" smtClean="0"/>
              <a:t>. </a:t>
            </a:r>
            <a:r>
              <a:rPr lang="ru-RU" dirty="0" smtClean="0"/>
              <a:t>дневников </a:t>
            </a:r>
            <a:endParaRPr lang="ru-RU" dirty="0" smtClean="0"/>
          </a:p>
          <a:p>
            <a:r>
              <a:rPr lang="ru-RU" dirty="0" smtClean="0"/>
              <a:t>Вернуть старую версию дневника</a:t>
            </a:r>
          </a:p>
          <a:p>
            <a:r>
              <a:rPr lang="ru-RU" dirty="0" smtClean="0"/>
              <a:t>Вернуть бумажный журнал и дневник</a:t>
            </a:r>
          </a:p>
          <a:p>
            <a:r>
              <a:rPr lang="ru-RU" dirty="0" smtClean="0"/>
              <a:t>Больше хотелось бы заданий на смекалку</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700808"/>
            <a:ext cx="8458200" cy="1222375"/>
          </a:xfrm>
        </p:spPr>
        <p:txBody>
          <a:bodyPr>
            <a:normAutofit fontScale="90000"/>
          </a:bodyPr>
          <a:lstStyle/>
          <a:p>
            <a:pPr algn="ctr"/>
            <a:r>
              <a:rPr lang="ru-RU" dirty="0" smtClean="0"/>
              <a:t>Итоги анкетирование </a:t>
            </a:r>
            <a:r>
              <a:rPr lang="ru-RU" dirty="0" smtClean="0"/>
              <a:t>обучающихся </a:t>
            </a:r>
            <a:r>
              <a:rPr lang="ru-RU" dirty="0" smtClean="0"/>
              <a:t>(законных представителей) по </a:t>
            </a:r>
            <a:r>
              <a:rPr lang="ru-RU" dirty="0" smtClean="0"/>
              <a:t>вопросу</a:t>
            </a:r>
            <a:br>
              <a:rPr lang="ru-RU" dirty="0" smtClean="0"/>
            </a:br>
            <a:r>
              <a:rPr lang="ru-RU" dirty="0" smtClean="0"/>
              <a:t>выполнения домашних заданий</a:t>
            </a:r>
            <a:r>
              <a:rPr lang="ru-RU" dirty="0" smtClean="0"/>
              <a:t> </a:t>
            </a:r>
            <a:r>
              <a:rPr lang="ru-RU" dirty="0" smtClean="0"/>
              <a:t/>
            </a:r>
            <a:br>
              <a:rPr lang="ru-RU" dirty="0" smtClean="0"/>
            </a:br>
            <a:endParaRPr lang="ru-RU" dirty="0"/>
          </a:p>
        </p:txBody>
      </p:sp>
      <p:sp>
        <p:nvSpPr>
          <p:cNvPr id="3" name="Подзаголовок 2"/>
          <p:cNvSpPr>
            <a:spLocks noGrp="1"/>
          </p:cNvSpPr>
          <p:nvPr>
            <p:ph type="subTitle" idx="1"/>
          </p:nvPr>
        </p:nvSpPr>
        <p:spPr>
          <a:xfrm>
            <a:off x="971600" y="5445224"/>
            <a:ext cx="7056784" cy="838944"/>
          </a:xfrm>
        </p:spPr>
        <p:txBody>
          <a:bodyPr>
            <a:normAutofit/>
          </a:bodyPr>
          <a:lstStyle/>
          <a:p>
            <a:pPr algn="ctr"/>
            <a:r>
              <a:rPr lang="ru-RU" sz="2000" b="1" dirty="0" smtClean="0">
                <a:solidFill>
                  <a:schemeClr val="tx1"/>
                </a:solidFill>
              </a:rPr>
              <a:t>МАОУ «Средняя школа №5»</a:t>
            </a:r>
          </a:p>
          <a:p>
            <a:pPr algn="ctr"/>
            <a:r>
              <a:rPr lang="ru-RU" sz="2000" b="1" dirty="0" smtClean="0">
                <a:solidFill>
                  <a:schemeClr val="tx1"/>
                </a:solidFill>
              </a:rPr>
              <a:t>15 мая 2017г.</a:t>
            </a:r>
            <a:endParaRPr lang="ru-RU" sz="2000" b="1"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84</TotalTime>
  <Words>1045</Words>
  <Application>Microsoft Office PowerPoint</Application>
  <PresentationFormat>Экран (4:3)</PresentationFormat>
  <Paragraphs>54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Итоги анкетирование родителей (законных представителей) по вопросу выполнения домашних заданий  </vt:lpstr>
      <vt:lpstr>Всего респондентов -399 чел.</vt:lpstr>
      <vt:lpstr>Слайд 3</vt:lpstr>
      <vt:lpstr>Слайд 4</vt:lpstr>
      <vt:lpstr>Слайд 5</vt:lpstr>
      <vt:lpstr>Слайд 6</vt:lpstr>
      <vt:lpstr> Ваши пожелания и предложения по организации домашних заданий школьников</vt:lpstr>
      <vt:lpstr> Ваши пожелания и предложения по организации домашних заданий школьников</vt:lpstr>
      <vt:lpstr>Итоги анкетирование обучающихся (законных представителей) по вопросу выполнения домашних заданий  </vt:lpstr>
      <vt:lpstr>Всего респондентов -325 чел.</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Итоги анкетирование родителей (законных представителей) по вопросу  </dc:title>
  <cp:lastModifiedBy>DNA7 X86</cp:lastModifiedBy>
  <cp:revision>20</cp:revision>
  <dcterms:modified xsi:type="dcterms:W3CDTF">2017-05-14T10:31:00Z</dcterms:modified>
</cp:coreProperties>
</file>